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36" r:id="rId2"/>
    <p:sldId id="441" r:id="rId3"/>
    <p:sldId id="439" r:id="rId4"/>
    <p:sldId id="456" r:id="rId5"/>
    <p:sldId id="457" r:id="rId6"/>
    <p:sldId id="458" r:id="rId7"/>
    <p:sldId id="459" r:id="rId8"/>
    <p:sldId id="460" r:id="rId9"/>
  </p:sldIdLst>
  <p:sldSz cx="12195175" cy="6859588"/>
  <p:notesSz cx="9929813" cy="6797675"/>
  <p:defaultTextStyle>
    <a:defPPr>
      <a:defRPr lang="ru-RU"/>
    </a:defPPr>
    <a:lvl1pPr marL="0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722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444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166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888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610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332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053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7775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748">
          <p15:clr>
            <a:srgbClr val="A4A3A4"/>
          </p15:clr>
        </p15:guide>
        <p15:guide id="3" orient="horz" pos="572">
          <p15:clr>
            <a:srgbClr val="A4A3A4"/>
          </p15:clr>
        </p15:guide>
        <p15:guide id="4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BFDBF7"/>
    <a:srgbClr val="0260A6"/>
    <a:srgbClr val="FFFF99"/>
    <a:srgbClr val="024A80"/>
    <a:srgbClr val="02406E"/>
    <a:srgbClr val="014F86"/>
    <a:srgbClr val="01406B"/>
    <a:srgbClr val="012547"/>
    <a:srgbClr val="013A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06" autoAdjust="0"/>
  </p:normalViewPr>
  <p:slideViewPr>
    <p:cSldViewPr showGuides="1">
      <p:cViewPr varScale="1">
        <p:scale>
          <a:sx n="61" d="100"/>
          <a:sy n="61" d="100"/>
        </p:scale>
        <p:origin x="72" y="978"/>
      </p:cViewPr>
      <p:guideLst>
        <p:guide orient="horz" pos="2160"/>
        <p:guide orient="horz" pos="3748"/>
        <p:guide orient="horz" pos="572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597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ECE01-262E-491C-9371-C0E1B87C3391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597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965DA-1C06-4B3D-AA1E-C4BE0D243F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04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4597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9E8C8-3E17-44D3-AA8E-B6304AE484F4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23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982" y="3228895"/>
            <a:ext cx="794385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4597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5C1CE-9410-4DF3-A525-9CA07DC7B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526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722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444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9166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888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610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8332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8053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7775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№1</a:t>
            </a:r>
          </a:p>
        </p:txBody>
      </p:sp>
    </p:spTree>
    <p:extLst>
      <p:ext uri="{BB962C8B-B14F-4D97-AF65-F5344CB8AC3E}">
        <p14:creationId xmlns:p14="http://schemas.microsoft.com/office/powerpoint/2010/main" val="2270028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№10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119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 userDrawn="1"/>
        </p:nvCxnSpPr>
        <p:spPr>
          <a:xfrm>
            <a:off x="0" y="909514"/>
            <a:ext cx="12195175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1B3E5E"/>
                </a:gs>
                <a:gs pos="50000">
                  <a:srgbClr val="4F81BD"/>
                </a:gs>
                <a:gs pos="100000">
                  <a:srgbClr val="1B3E5E"/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967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7729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-4413" y="0"/>
            <a:ext cx="12204000" cy="549275"/>
          </a:xfrm>
          <a:prstGeom prst="rect">
            <a:avLst/>
          </a:prstGeom>
          <a:gradFill flip="none" rotWithShape="1">
            <a:gsLst>
              <a:gs pos="100000">
                <a:srgbClr val="014F86">
                  <a:alpha val="30000"/>
                </a:srgbClr>
              </a:gs>
              <a:gs pos="0">
                <a:srgbClr val="014F86">
                  <a:alpha val="65000"/>
                </a:srgbClr>
              </a:gs>
              <a:gs pos="50000">
                <a:srgbClr val="01406B"/>
              </a:gs>
            </a:gsLst>
            <a:lin ang="5400000" scaled="1"/>
            <a:tileRect/>
          </a:gradFill>
          <a:ln>
            <a:noFill/>
          </a:ln>
          <a:effectLst>
            <a:outerShdw blurRad="368300" dist="38100" dir="10800000" algn="r" rotWithShape="0">
              <a:srgbClr val="01254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626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№2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39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№3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006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№4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652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№5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040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№6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663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№7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79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№8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34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№9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928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4701"/>
            <a:ext cx="10975658" cy="1143265"/>
          </a:xfrm>
          <a:prstGeom prst="rect">
            <a:avLst/>
          </a:prstGeom>
        </p:spPr>
        <p:txBody>
          <a:bodyPr vert="horz" lIns="121944" tIns="60972" rIns="121944" bIns="6097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600572"/>
            <a:ext cx="10975658" cy="4527011"/>
          </a:xfrm>
          <a:prstGeom prst="rect">
            <a:avLst/>
          </a:prstGeom>
        </p:spPr>
        <p:txBody>
          <a:bodyPr vert="horz" lIns="121944" tIns="60972" rIns="121944" bIns="6097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A9FA8-52A8-48AD-A3B5-1506AD70A40C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5A8B8-DFD8-48BC-942B-E1C255F4C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50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690" r:id="rId11"/>
    <p:sldLayoutId id="2147483655" r:id="rId12"/>
    <p:sldLayoutId id="2147483701" r:id="rId13"/>
  </p:sldLayoutIdLst>
  <p:txStyles>
    <p:titleStyle>
      <a:lvl1pPr algn="ctr" defTabSz="1219444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91" indent="-45729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798" indent="-381076" algn="l" defTabSz="1219444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305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4027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749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3471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3192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914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2636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72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444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166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888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61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33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8053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775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 Box 10"/>
          <p:cNvSpPr txBox="1">
            <a:spLocks noChangeArrowheads="1"/>
          </p:cNvSpPr>
          <p:nvPr/>
        </p:nvSpPr>
        <p:spPr bwMode="auto">
          <a:xfrm>
            <a:off x="-525" y="75719"/>
            <a:ext cx="12195175" cy="830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2" rIns="91422" bIns="45712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ЕЖЕНЕДЕЛЬНОЕ СОВЕЩАНИЕ В РЕЖИМЕ ВКС</a:t>
            </a:r>
          </a:p>
          <a:p>
            <a:pPr algn="ctr" eaLnBrk="1" hangingPunct="1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РУКОВОДИТЕЛЯМИ И СПЕЦИАЛИСТАМИ МУНИЦИПАЛЬНЫХ ОРГАНОВ УПРАВЛЕНИЯ ОБРАЗОВАНИЕМ, РУКОВОДИТЕЛЯМИ ГОСУДАРСТВЕННЫХ ОБРАЗОВАТЕЛЬНЫХ ОРГАНИЗАЦИЙ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334923" y="1899915"/>
            <a:ext cx="11524280" cy="1384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0" rIns="91420" bIns="4571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BFDBF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 МОНИТОРИНГЕ ПРЕДПРОФЕССИОНАЛЬНЫХ КЛАССОВ </a:t>
            </a:r>
            <a:br>
              <a:rPr lang="ru-RU" sz="2800" b="1" dirty="0" smtClean="0">
                <a:solidFill>
                  <a:srgbClr val="BFDBF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800" b="1" dirty="0" smtClean="0">
                <a:solidFill>
                  <a:srgbClr val="BFDBF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 РЕАЛИЗАЦИИ ЕДИНОЙ МОДЕЛИ ПРОФЕССИОНАЛЬНОЙ ОРИЕНТАЦИИ ШКОЛЬНИКОВ В 2025-2026 УЧЕБНОМ ГОДУ</a:t>
            </a:r>
            <a:endParaRPr lang="ru-RU" sz="2800" b="1" dirty="0">
              <a:solidFill>
                <a:srgbClr val="BFDBF7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097064" y="3717826"/>
            <a:ext cx="4536478" cy="9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ВАСИЛЬЕВА </a:t>
            </a:r>
          </a:p>
          <a:p>
            <a:pPr eaLnBrk="1" hangingPunct="1"/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Татьяна Васильевна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097063" y="4798491"/>
            <a:ext cx="5977188" cy="1303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ОТДЕЛА ГОСУДАРСТВЕННОЙ ПОЛИТИКИ В СФЕРЕ ОБЩЕГО ОБРАЗОВАНИЯ </a:t>
            </a:r>
            <a:b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УПРАВЛЕНИЯ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ГОСУДАРСТВЕННОЙ ПОЛИТИКИ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СФЕРЕ ОБЩЕГО ОБРАЗОВАНИЯ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МИНИСТЕРСТВА ПРОСВЕЩЕНИЯ РЕСПУБЛИКИ БАШКОРТОСТАН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696987" y="6102300"/>
            <a:ext cx="2671868" cy="573633"/>
          </a:xfrm>
          <a:prstGeom prst="rect">
            <a:avLst/>
          </a:prstGeom>
        </p:spPr>
        <p:txBody>
          <a:bodyPr lIns="0" tIns="0" rIns="0" bIns="0"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 СЕНТЯБРЯ 2025 ГОДА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44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 Box 10"/>
          <p:cNvSpPr txBox="1">
            <a:spLocks noChangeArrowheads="1"/>
          </p:cNvSpPr>
          <p:nvPr/>
        </p:nvSpPr>
        <p:spPr bwMode="auto">
          <a:xfrm>
            <a:off x="0" y="189434"/>
            <a:ext cx="12195175" cy="1015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2" rIns="91422" bIns="45712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НАЦИОНАЛЬНЫЙ 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ПРОЕКТ «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МОЛОДЕЖЬ И ДЕТИ»</a:t>
            </a:r>
            <a:b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РЕГИОНАЛЬНЫЙ ПРОЕКТ  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«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ПРОФЕССИОНАЛИТЕТ»</a:t>
            </a:r>
            <a:b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482637" y="1015942"/>
            <a:ext cx="5161484" cy="1656184"/>
          </a:xfrm>
          <a:prstGeom prst="rect">
            <a:avLst/>
          </a:prstGeom>
        </p:spPr>
        <p:txBody>
          <a:bodyPr>
            <a:noAutofit/>
          </a:bodyPr>
          <a:lstStyle>
            <a:lvl1pPr marL="457291" indent="-45729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798" indent="-381076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4305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4027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749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3471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88BC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 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88BC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«МОЛОДЕЖЬ И ДЕТИ»</a:t>
            </a:r>
            <a:br>
              <a:rPr lang="ru-RU" sz="2000" b="1" dirty="0">
                <a:solidFill>
                  <a:srgbClr val="88BC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достижение национальной цели развития России – реализация потенциала каждого молодого человека, его талантов, воспитание патриотичной и социально ответственной личности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314773" y="4446214"/>
            <a:ext cx="5112568" cy="2291461"/>
          </a:xfrm>
          <a:prstGeom prst="rect">
            <a:avLst/>
          </a:prstGeom>
        </p:spPr>
        <p:txBody>
          <a:bodyPr wrap="square" lIns="359906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797" indent="-342797" algn="l">
              <a:lnSpc>
                <a:spcPts val="1800"/>
              </a:lnSpc>
              <a:buFont typeface="+mj-lt"/>
              <a:buAutoNum type="arabicPeriod"/>
            </a:pPr>
            <a:r>
              <a:rPr lang="ru-RU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РОССИЯ – СТРАНА ВОЗМОЖНОСТЕЙ</a:t>
            </a:r>
          </a:p>
          <a:p>
            <a:pPr marL="342797" indent="-342797" algn="l">
              <a:lnSpc>
                <a:spcPts val="1800"/>
              </a:lnSpc>
              <a:buFont typeface="+mj-lt"/>
              <a:buAutoNum type="arabicPeriod"/>
            </a:pPr>
            <a:r>
              <a:rPr lang="ru-RU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ВМЕСТЕ (ВОСПИТАНИЕ ГАРМОНИЧНО </a:t>
            </a:r>
            <a:r>
              <a:rPr lang="ru-RU" sz="1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РАЗВИТОЙ </a:t>
            </a:r>
            <a:r>
              <a:rPr lang="ru-RU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ЛИЧНОСТИ)</a:t>
            </a:r>
          </a:p>
          <a:p>
            <a:pPr marL="342797" indent="-342797" algn="l">
              <a:lnSpc>
                <a:spcPts val="1800"/>
              </a:lnSpc>
              <a:buFont typeface="+mj-lt"/>
              <a:buAutoNum type="arabicPeriod"/>
            </a:pPr>
            <a:r>
              <a:rPr lang="ru-RU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РОССИЯ В МИРЕ</a:t>
            </a:r>
          </a:p>
          <a:p>
            <a:pPr marL="342797" indent="-342797" algn="l">
              <a:lnSpc>
                <a:spcPts val="1800"/>
              </a:lnSpc>
              <a:buFont typeface="+mj-lt"/>
              <a:buAutoNum type="arabicPeriod"/>
            </a:pPr>
            <a:r>
              <a:rPr lang="ru-RU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ЛУЧШЕЕ ДЕТЯМ</a:t>
            </a:r>
          </a:p>
          <a:p>
            <a:pPr marL="342797" indent="-342797" algn="l">
              <a:lnSpc>
                <a:spcPts val="1800"/>
              </a:lnSpc>
              <a:buFont typeface="+mj-lt"/>
              <a:buAutoNum type="arabicPeriod"/>
            </a:pPr>
            <a:r>
              <a:rPr lang="ru-RU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ВЕДУЩИЕ ШКОЛЫ</a:t>
            </a:r>
          </a:p>
          <a:p>
            <a:pPr marL="342797" indent="-342797" algn="l">
              <a:lnSpc>
                <a:spcPts val="1800"/>
              </a:lnSpc>
              <a:buFont typeface="+mj-lt"/>
              <a:buAutoNum type="arabicPeriod"/>
            </a:pPr>
            <a:r>
              <a:rPr lang="ru-RU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 И НАСТАВНИКИ</a:t>
            </a:r>
          </a:p>
          <a:p>
            <a:pPr marL="342797" indent="-342797" algn="l">
              <a:lnSpc>
                <a:spcPts val="1800"/>
              </a:lnSpc>
              <a:buFont typeface="+mj-lt"/>
              <a:buAutoNum type="arabicPeriod"/>
            </a:pPr>
            <a:r>
              <a:rPr lang="ru-RU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СЕТИ СОВРЕМЕННЫХ КАМПУСОВ</a:t>
            </a:r>
          </a:p>
          <a:p>
            <a:pPr marL="342797" indent="-342797" algn="l">
              <a:lnSpc>
                <a:spcPts val="1800"/>
              </a:lnSpc>
              <a:buFont typeface="+mj-lt"/>
              <a:buAutoNum type="arabicPeriod"/>
            </a:pPr>
            <a:r>
              <a:rPr lang="ru-RU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УНИВЕРСИТЕТЫ ДЛЯ ПОКОЛЕНИЯ ЛИДЕРОВ</a:t>
            </a:r>
          </a:p>
          <a:p>
            <a:pPr marL="342797" indent="-342797" algn="l">
              <a:lnSpc>
                <a:spcPts val="1800"/>
              </a:lnSpc>
              <a:buFont typeface="+mj-lt"/>
              <a:buAutoNum type="arabicPeriod"/>
            </a:pPr>
            <a:r>
              <a:rPr lang="ru-RU" sz="16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ПРОФЕССИОНАЛИТЕТ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6069086" y="1015538"/>
            <a:ext cx="5501110" cy="1656184"/>
          </a:xfrm>
          <a:prstGeom prst="rect">
            <a:avLst/>
          </a:prstGeom>
        </p:spPr>
        <p:txBody>
          <a:bodyPr>
            <a:noAutofit/>
          </a:bodyPr>
          <a:lstStyle>
            <a:lvl1pPr marL="457291" indent="-45729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798" indent="-381076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4305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4027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749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3471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88BC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РЕГИОНАЛЬНЫЙ ПРОЕКТ  </a:t>
            </a:r>
            <a:r>
              <a:rPr lang="ru-RU" sz="2000" b="1" dirty="0" smtClean="0">
                <a:solidFill>
                  <a:srgbClr val="88BC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solidFill>
                  <a:srgbClr val="88BC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88BC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«ПРОФЕССИОНАЛИТЕТ»</a:t>
            </a:r>
            <a:r>
              <a:rPr lang="ru-RU" sz="2000" b="1" dirty="0">
                <a:solidFill>
                  <a:srgbClr val="88BC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rgbClr val="88BC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ОБЩЕСТВЕННО-ЗНАЧИМЫЙ РЕЗУЛЬТАТ: </a:t>
            </a:r>
            <a:br>
              <a:rPr lang="ru-RU" sz="16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создано единое образовательное и воспитательное пространство, направленное на выявление, поддержку </a:t>
            </a:r>
            <a:b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развитие способностей и талантов, самоопределение </a:t>
            </a:r>
            <a:b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профессиональную ориентацию детей и молодежи </a:t>
            </a:r>
            <a:b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основе принципов ответственности, справедливости, всеобщности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314773" y="2671722"/>
            <a:ext cx="2808312" cy="1583853"/>
            <a:chOff x="732992" y="2614178"/>
            <a:chExt cx="2808312" cy="1583853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913011" y="2614178"/>
              <a:ext cx="2448272" cy="1583853"/>
            </a:xfrm>
            <a:prstGeom prst="roundRect">
              <a:avLst/>
            </a:prstGeom>
            <a:solidFill>
              <a:srgbClr val="248277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Объект 2">
              <a:extLst>
                <a:ext uri="{FF2B5EF4-FFF2-40B4-BE49-F238E27FC236}">
                  <a16:creationId xmlns:a16="http://schemas.microsoft.com/office/drawing/2014/main" xmlns="" id="{650F7E3A-41FB-48A1-8A57-A620AA3F7771}"/>
                </a:ext>
              </a:extLst>
            </p:cNvPr>
            <p:cNvSpPr txBox="1">
              <a:spLocks/>
            </p:cNvSpPr>
            <p:nvPr/>
          </p:nvSpPr>
          <p:spPr>
            <a:xfrm>
              <a:off x="1662103" y="2614178"/>
              <a:ext cx="950087" cy="1453582"/>
            </a:xfrm>
            <a:prstGeom prst="rect">
              <a:avLst/>
            </a:prstGeom>
          </p:spPr>
          <p:txBody>
            <a:bodyPr lIns="91458" tIns="45729" rIns="91458" bIns="45729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60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ru-RU" sz="6000" b="1" dirty="0">
                <a:gradFill flip="none" rotWithShape="1">
                  <a:gsLst>
                    <a:gs pos="100000">
                      <a:srgbClr val="CAC290"/>
                    </a:gs>
                    <a:gs pos="33000">
                      <a:srgbClr val="A78D67">
                        <a:lumMod val="80000"/>
                        <a:lumOff val="20000"/>
                      </a:srgbClr>
                    </a:gs>
                    <a:gs pos="0">
                      <a:srgbClr val="A78D67"/>
                    </a:gs>
                    <a:gs pos="58000">
                      <a:srgbClr val="A78D67">
                        <a:lumMod val="51000"/>
                        <a:lumOff val="49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59A2118B-856E-4D67-8DB7-FB2FA66B5382}"/>
                </a:ext>
              </a:extLst>
            </p:cNvPr>
            <p:cNvSpPr/>
            <p:nvPr/>
          </p:nvSpPr>
          <p:spPr>
            <a:xfrm>
              <a:off x="732992" y="3340969"/>
              <a:ext cx="2808312" cy="769460"/>
            </a:xfrm>
            <a:prstGeom prst="rect">
              <a:avLst/>
            </a:prstGeom>
          </p:spPr>
          <p:txBody>
            <a:bodyPr wrap="square" lIns="91458" tIns="45729" rIns="91458" bIns="45729">
              <a:spAutoFit/>
            </a:bodyPr>
            <a:lstStyle/>
            <a:p>
              <a:pPr algn="ctr"/>
              <a:r>
                <a:rPr lang="ru-RU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ФЕДЕРАЛЬНЫХ ПРОЕКТОВ</a:t>
              </a:r>
              <a:endParaRPr lang="ru-RU" sz="2200" b="1" dirty="0">
                <a:gradFill flip="none" rotWithShape="1">
                  <a:gsLst>
                    <a:gs pos="100000">
                      <a:srgbClr val="CAC290"/>
                    </a:gs>
                    <a:gs pos="33000">
                      <a:srgbClr val="A78D67">
                        <a:lumMod val="80000"/>
                        <a:lumOff val="20000"/>
                      </a:srgbClr>
                    </a:gs>
                    <a:gs pos="0">
                      <a:srgbClr val="A78D67"/>
                    </a:gs>
                    <a:gs pos="58000">
                      <a:srgbClr val="A78D67">
                        <a:lumMod val="51000"/>
                        <a:lumOff val="49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153479" y="3046150"/>
            <a:ext cx="2592288" cy="451676"/>
            <a:chOff x="913011" y="2614178"/>
            <a:chExt cx="3015642" cy="1533484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913011" y="2614178"/>
              <a:ext cx="3015642" cy="1533484"/>
            </a:xfrm>
            <a:prstGeom prst="roundRect">
              <a:avLst/>
            </a:prstGeom>
            <a:solidFill>
              <a:srgbClr val="248277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59A2118B-856E-4D67-8DB7-FB2FA66B5382}"/>
                </a:ext>
              </a:extLst>
            </p:cNvPr>
            <p:cNvSpPr/>
            <p:nvPr/>
          </p:nvSpPr>
          <p:spPr>
            <a:xfrm>
              <a:off x="1426312" y="2730026"/>
              <a:ext cx="2303860" cy="1358474"/>
            </a:xfrm>
            <a:prstGeom prst="rect">
              <a:avLst/>
            </a:prstGeom>
          </p:spPr>
          <p:txBody>
            <a:bodyPr wrap="square" lIns="91458" tIns="45729" rIns="91458" bIns="45729">
              <a:spAutoFit/>
            </a:bodyPr>
            <a:lstStyle/>
            <a:p>
              <a:r>
                <a:rPr lang="ru-RU" sz="20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ПОКАЗАТЕЛЬ</a:t>
              </a:r>
              <a:endParaRPr lang="ru-RU" sz="2000" b="1" dirty="0">
                <a:gradFill flip="none" rotWithShape="1">
                  <a:gsLst>
                    <a:gs pos="100000">
                      <a:srgbClr val="CAC290"/>
                    </a:gs>
                    <a:gs pos="33000">
                      <a:srgbClr val="A78D67">
                        <a:lumMod val="80000"/>
                        <a:lumOff val="20000"/>
                      </a:srgbClr>
                    </a:gs>
                    <a:gs pos="0">
                      <a:srgbClr val="A78D67"/>
                    </a:gs>
                    <a:gs pos="58000">
                      <a:srgbClr val="A78D67">
                        <a:lumMod val="51000"/>
                        <a:lumOff val="49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9471904" y="3130116"/>
            <a:ext cx="2562333" cy="2632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ru-RU" sz="1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обучающихся 6-11 классов, </a:t>
            </a:r>
            <a:r>
              <a:rPr lang="ru-RU" sz="1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охваченных </a:t>
            </a:r>
            <a:r>
              <a:rPr lang="ru-RU" sz="1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комплексом профориентационных </a:t>
            </a:r>
            <a:r>
              <a:rPr lang="ru-RU" sz="1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 </a:t>
            </a:r>
            <a:br>
              <a:rPr lang="ru-RU" sz="1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рамках </a:t>
            </a:r>
            <a:r>
              <a:rPr lang="ru-RU" sz="1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i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Единой модели профориентации</a:t>
            </a:r>
            <a:r>
              <a:rPr lang="ru-RU" sz="1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58%</a:t>
            </a:r>
            <a:r>
              <a:rPr lang="en-US" sz="20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20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2030 </a:t>
            </a:r>
            <a:r>
              <a:rPr lang="ru-RU" sz="20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endParaRPr lang="ru-RU" sz="1800" b="1" i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3478" y="3639996"/>
            <a:ext cx="3404116" cy="1645006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6038087" y="5881756"/>
            <a:ext cx="6157088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</a:t>
            </a:r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</a:t>
            </a:r>
            <a:r>
              <a:rPr lang="ru-R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фиксируются через платформу «Билет </a:t>
            </a:r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будущее» </a:t>
            </a:r>
            <a:r>
              <a:rPr lang="ru-RU" sz="1600" i="1" u="sng" dirty="0" smtClean="0">
                <a:solidFill>
                  <a:srgbClr val="BFDB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ru-RU" sz="1600" i="1" u="sng" dirty="0">
                <a:solidFill>
                  <a:srgbClr val="BFDB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ru-RU" sz="1600" i="1" u="sng" dirty="0" smtClean="0">
                <a:solidFill>
                  <a:srgbClr val="BFDB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bvbinfo.ru/</a:t>
            </a:r>
          </a:p>
          <a:p>
            <a:pPr>
              <a:lnSpc>
                <a:spcPts val="1600"/>
              </a:lnSpc>
            </a:pPr>
            <a:endParaRPr lang="ru-RU" sz="1600" i="1" u="sng" dirty="0">
              <a:solidFill>
                <a:srgbClr val="BFDB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</a:pP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Региональный 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 ГАУ ДПО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ЦОПП</a:t>
            </a:r>
            <a:endParaRPr lang="ru-RU" sz="16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</a:pPr>
            <a:endParaRPr lang="ru-RU" sz="1600" i="1" u="sng" dirty="0">
              <a:solidFill>
                <a:srgbClr val="BFDB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84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 Box 10"/>
          <p:cNvSpPr txBox="1">
            <a:spLocks noChangeArrowheads="1"/>
          </p:cNvSpPr>
          <p:nvPr/>
        </p:nvSpPr>
        <p:spPr bwMode="auto">
          <a:xfrm>
            <a:off x="0" y="189434"/>
            <a:ext cx="12195175" cy="707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2" rIns="91422" bIns="45712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ЕДИНАЯ МОДЕЛЬ ПРОФОРИЕНТАЦИИ</a:t>
            </a:r>
            <a:b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69483" y="1109263"/>
            <a:ext cx="842569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Методические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 по реализации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Единой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профессиональной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ориентации обучающихся 6 - 11 классов образовательных организаций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Федерации,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реализующих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программы основного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среднего общего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Всероссийского экспертного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по 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профориентации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№ 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 от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16.07.2025</a:t>
            </a:r>
            <a:b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(письмо Минпросвещения 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 от 14.08.2025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№ВЖ-1399/05 </a:t>
            </a:r>
            <a:b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"О направлении информации")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Модельный стандарт предпрофессиональных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классов</a:t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(письмо Минпросвещения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 </a:t>
            </a:r>
            <a:b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от 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09.04.2025 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01.1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05/395 "О направлении ")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Поручение Главы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РБ: «Обеспечить реализацию стандартов предпрофессиональных классов во всех школах Республики Башкортостан»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 26.08.2025 )</a:t>
            </a:r>
            <a:endParaRPr lang="ru-RU" sz="16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82925" y="5085978"/>
            <a:ext cx="811224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Профильные предпрофессиональные классы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-. </a:t>
            </a:r>
            <a:b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инженерные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медицинские, кадетские, информационно-технологические (IT), педагогические, предпринимательские,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аграрные (агротехнологические), </a:t>
            </a:r>
            <a:b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лесные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  <a:b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ФСН №ОО-1: 	Раздел 2.1. Уровень ЕНП (базовый, основной, продвинутый)</a:t>
            </a:r>
            <a:br>
              <a:rPr lang="ru-R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Раздел </a:t>
            </a:r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2.16 Профильные предпрофессиональные </a:t>
            </a:r>
            <a:r>
              <a:rPr lang="ru-R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классы</a:t>
            </a:r>
            <a:endParaRPr lang="ru-RU" sz="14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8028059"/>
              </p:ext>
            </p:extLst>
          </p:nvPr>
        </p:nvGraphicFramePr>
        <p:xfrm>
          <a:off x="164111" y="300172"/>
          <a:ext cx="2837160" cy="4014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Acrobat Document" r:id="rId3" imgW="5667198" imgH="8020037" progId="Acrobat.Document.DC">
                  <p:embed/>
                </p:oleObj>
              </mc:Choice>
              <mc:Fallback>
                <p:oleObj name="Acrobat Document" r:id="rId3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4111" y="300172"/>
                        <a:ext cx="2837160" cy="4014116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094" y="1569732"/>
            <a:ext cx="2755187" cy="388910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7935029"/>
              </p:ext>
            </p:extLst>
          </p:nvPr>
        </p:nvGraphicFramePr>
        <p:xfrm>
          <a:off x="1014296" y="2383899"/>
          <a:ext cx="2724258" cy="3860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name="Acrobat Document" r:id="rId6" imgW="5686284" imgH="8057918" progId="Acrobat.Document.DC">
                  <p:embed/>
                </p:oleObj>
              </mc:Choice>
              <mc:Fallback>
                <p:oleObj name="Acrobat Document" r:id="rId6" imgW="5686284" imgH="805791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14296" y="2383899"/>
                        <a:ext cx="2724258" cy="3860778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385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 Box 10"/>
          <p:cNvSpPr txBox="1">
            <a:spLocks noChangeArrowheads="1"/>
          </p:cNvSpPr>
          <p:nvPr/>
        </p:nvSpPr>
        <p:spPr bwMode="auto">
          <a:xfrm>
            <a:off x="0" y="189434"/>
            <a:ext cx="12195175" cy="707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2" rIns="91422" bIns="45712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ПРОФИЛЬНЫЕ ПРЕДПРОФЕССИОНАЛЬНЫЕ КЛАССЫ</a:t>
            </a:r>
          </a:p>
          <a:p>
            <a:pPr algn="ctr" eaLnBrk="1" hangingPunct="1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2025-2026 учебный год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353171" y="1413570"/>
            <a:ext cx="6768752" cy="4581467"/>
            <a:chOff x="913011" y="2614177"/>
            <a:chExt cx="2448272" cy="1583853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913011" y="2614177"/>
              <a:ext cx="2448272" cy="1583853"/>
            </a:xfrm>
            <a:prstGeom prst="roundRect">
              <a:avLst/>
            </a:prstGeom>
            <a:solidFill>
              <a:srgbClr val="248277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59A2118B-856E-4D67-8DB7-FB2FA66B5382}"/>
                </a:ext>
              </a:extLst>
            </p:cNvPr>
            <p:cNvSpPr/>
            <p:nvPr/>
          </p:nvSpPr>
          <p:spPr>
            <a:xfrm>
              <a:off x="965102" y="2671933"/>
              <a:ext cx="2396181" cy="1468341"/>
            </a:xfrm>
            <a:prstGeom prst="rect">
              <a:avLst/>
            </a:prstGeom>
          </p:spPr>
          <p:txBody>
            <a:bodyPr wrap="square" lIns="91458" tIns="45729" rIns="91458" bIns="45729">
              <a:spAutoFit/>
            </a:bodyPr>
            <a:lstStyle/>
            <a:p>
              <a:pPr marL="342900" indent="-342900">
                <a:lnSpc>
                  <a:spcPts val="3600"/>
                </a:lnSpc>
                <a:buFont typeface="Wingdings" panose="05000000000000000000" pitchFamily="2" charset="2"/>
                <a:buChar char="Ø"/>
              </a:pPr>
              <a:r>
                <a:rPr lang="ru-RU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Инженерные</a:t>
              </a:r>
              <a:r>
                <a:rPr lang="en-US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	-	</a:t>
              </a:r>
              <a:r>
                <a:rPr lang="en-US" sz="28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129</a:t>
              </a:r>
              <a:r>
                <a:rPr lang="ru-RU" sz="28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342900" indent="-342900">
                <a:lnSpc>
                  <a:spcPts val="3600"/>
                </a:lnSpc>
                <a:buFont typeface="Wingdings" panose="05000000000000000000" pitchFamily="2" charset="2"/>
                <a:buChar char="Ø"/>
              </a:pPr>
              <a:r>
                <a:rPr lang="ru-RU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Медицинские</a:t>
              </a:r>
              <a:r>
                <a:rPr lang="en-US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	-</a:t>
              </a:r>
              <a:r>
                <a:rPr lang="en-US" sz="2200" b="1" dirty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sz="28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156</a:t>
              </a:r>
              <a:r>
                <a:rPr lang="en-US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200" b="1" dirty="0">
                <a:gradFill flip="none" rotWithShape="1">
                  <a:gsLst>
                    <a:gs pos="100000">
                      <a:srgbClr val="CAC290"/>
                    </a:gs>
                    <a:gs pos="33000">
                      <a:srgbClr val="A78D67">
                        <a:lumMod val="80000"/>
                        <a:lumOff val="20000"/>
                      </a:srgbClr>
                    </a:gs>
                    <a:gs pos="0">
                      <a:srgbClr val="A78D67"/>
                    </a:gs>
                    <a:gs pos="58000">
                      <a:srgbClr val="A78D67">
                        <a:lumMod val="51000"/>
                        <a:lumOff val="49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3600"/>
                </a:lnSpc>
                <a:buFont typeface="Wingdings" panose="05000000000000000000" pitchFamily="2" charset="2"/>
                <a:buChar char="Ø"/>
              </a:pPr>
              <a:r>
                <a:rPr lang="ru-RU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Космические </a:t>
              </a:r>
              <a:r>
                <a:rPr lang="en-US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	-	</a:t>
              </a:r>
              <a:r>
                <a:rPr lang="en-US" sz="28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2200" b="1" dirty="0" smtClean="0">
                <a:gradFill flip="none" rotWithShape="1">
                  <a:gsLst>
                    <a:gs pos="100000">
                      <a:srgbClr val="CAC290"/>
                    </a:gs>
                    <a:gs pos="33000">
                      <a:srgbClr val="A78D67">
                        <a:lumMod val="80000"/>
                        <a:lumOff val="20000"/>
                      </a:srgbClr>
                    </a:gs>
                    <a:gs pos="0">
                      <a:srgbClr val="A78D67"/>
                    </a:gs>
                    <a:gs pos="58000">
                      <a:srgbClr val="A78D67">
                        <a:lumMod val="51000"/>
                        <a:lumOff val="49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3600"/>
                </a:lnSpc>
                <a:buFont typeface="Wingdings" panose="05000000000000000000" pitchFamily="2" charset="2"/>
                <a:buChar char="Ø"/>
              </a:pPr>
              <a:r>
                <a:rPr lang="ru-RU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Педагогические </a:t>
              </a:r>
              <a:r>
                <a:rPr lang="en-US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-	</a:t>
              </a:r>
              <a:r>
                <a:rPr lang="en-US" sz="28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160</a:t>
              </a:r>
              <a:endParaRPr lang="ru-RU" sz="2800" b="1" dirty="0" smtClean="0">
                <a:gradFill flip="none" rotWithShape="1">
                  <a:gsLst>
                    <a:gs pos="100000">
                      <a:srgbClr val="CAC290"/>
                    </a:gs>
                    <a:gs pos="33000">
                      <a:srgbClr val="A78D67">
                        <a:lumMod val="80000"/>
                        <a:lumOff val="20000"/>
                      </a:srgbClr>
                    </a:gs>
                    <a:gs pos="0">
                      <a:srgbClr val="A78D67"/>
                    </a:gs>
                    <a:gs pos="58000">
                      <a:srgbClr val="A78D67">
                        <a:lumMod val="51000"/>
                        <a:lumOff val="49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3600"/>
                </a:lnSpc>
                <a:buFont typeface="Wingdings" panose="05000000000000000000" pitchFamily="2" charset="2"/>
                <a:buChar char="Ø"/>
              </a:pPr>
              <a:r>
                <a:rPr lang="ru-RU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Аграрные </a:t>
              </a:r>
              <a:r>
                <a:rPr lang="ru-RU" sz="2200" b="1" dirty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(агротехнологические) </a:t>
              </a:r>
              <a:r>
                <a:rPr lang="en-US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-   </a:t>
              </a:r>
              <a:r>
                <a:rPr lang="en-US" sz="28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203</a:t>
              </a:r>
            </a:p>
            <a:p>
              <a:pPr marL="342900" indent="-342900">
                <a:lnSpc>
                  <a:spcPts val="3600"/>
                </a:lnSpc>
                <a:buFont typeface="Wingdings" panose="05000000000000000000" pitchFamily="2" charset="2"/>
                <a:buChar char="Ø"/>
              </a:pPr>
              <a:r>
                <a:rPr lang="ru-RU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Предпринимательские </a:t>
              </a:r>
              <a:r>
                <a:rPr lang="en-US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	- </a:t>
              </a:r>
              <a:r>
                <a:rPr lang="en-US" sz="28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ru-RU" sz="2800" b="1" dirty="0" smtClean="0">
                <a:gradFill flip="none" rotWithShape="1">
                  <a:gsLst>
                    <a:gs pos="100000">
                      <a:srgbClr val="CAC290"/>
                    </a:gs>
                    <a:gs pos="33000">
                      <a:srgbClr val="A78D67">
                        <a:lumMod val="80000"/>
                        <a:lumOff val="20000"/>
                      </a:srgbClr>
                    </a:gs>
                    <a:gs pos="0">
                      <a:srgbClr val="A78D67"/>
                    </a:gs>
                    <a:gs pos="58000">
                      <a:srgbClr val="A78D67">
                        <a:lumMod val="51000"/>
                        <a:lumOff val="49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defTabSz="1260475">
                <a:lnSpc>
                  <a:spcPts val="3600"/>
                </a:lnSpc>
                <a:buFont typeface="Wingdings" panose="05000000000000000000" pitchFamily="2" charset="2"/>
                <a:buChar char="Ø"/>
              </a:pPr>
              <a:r>
                <a:rPr lang="ru-RU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Кадетские </a:t>
              </a:r>
              <a:r>
                <a:rPr lang="en-US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ru-RU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МЧС, правоохранительной, общевойсковой направленностей) </a:t>
              </a:r>
              <a:r>
                <a:rPr lang="en-US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176</a:t>
              </a:r>
              <a:endParaRPr lang="ru-RU" sz="2800" b="1" dirty="0" smtClean="0">
                <a:gradFill flip="none" rotWithShape="1">
                  <a:gsLst>
                    <a:gs pos="100000">
                      <a:srgbClr val="CAC290"/>
                    </a:gs>
                    <a:gs pos="33000">
                      <a:srgbClr val="A78D67">
                        <a:lumMod val="80000"/>
                        <a:lumOff val="20000"/>
                      </a:srgbClr>
                    </a:gs>
                    <a:gs pos="0">
                      <a:srgbClr val="A78D67"/>
                    </a:gs>
                    <a:gs pos="58000">
                      <a:srgbClr val="A78D67">
                        <a:lumMod val="51000"/>
                        <a:lumOff val="49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3600"/>
                </a:lnSpc>
                <a:buFont typeface="Wingdings" panose="05000000000000000000" pitchFamily="2" charset="2"/>
                <a:buChar char="Ø"/>
              </a:pPr>
              <a:r>
                <a:rPr lang="ru-RU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Информационно-технологические </a:t>
              </a:r>
              <a:r>
                <a:rPr lang="ru-RU" sz="2200" b="1" dirty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(IT) </a:t>
              </a:r>
              <a:r>
                <a:rPr lang="en-US" sz="22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b="1" dirty="0" smtClean="0">
                  <a:gradFill flip="none" rotWithShape="1">
                    <a:gsLst>
                      <a:gs pos="100000">
                        <a:srgbClr val="CAC290"/>
                      </a:gs>
                      <a:gs pos="33000">
                        <a:srgbClr val="A78D67">
                          <a:lumMod val="80000"/>
                          <a:lumOff val="20000"/>
                        </a:srgbClr>
                      </a:gs>
                      <a:gs pos="0">
                        <a:srgbClr val="A78D67"/>
                      </a:gs>
                      <a:gs pos="58000">
                        <a:srgbClr val="A78D67">
                          <a:lumMod val="51000"/>
                          <a:lumOff val="49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ru-RU" sz="2800" b="1" dirty="0">
                <a:gradFill flip="none" rotWithShape="1">
                  <a:gsLst>
                    <a:gs pos="100000">
                      <a:srgbClr val="CAC290"/>
                    </a:gs>
                    <a:gs pos="33000">
                      <a:srgbClr val="A78D67">
                        <a:lumMod val="80000"/>
                        <a:lumOff val="20000"/>
                      </a:srgbClr>
                    </a:gs>
                    <a:gs pos="0">
                      <a:srgbClr val="A78D67"/>
                    </a:gs>
                    <a:gs pos="58000">
                      <a:srgbClr val="A78D67">
                        <a:lumMod val="51000"/>
                        <a:lumOff val="49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682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 Box 10"/>
          <p:cNvSpPr txBox="1">
            <a:spLocks noChangeArrowheads="1"/>
          </p:cNvSpPr>
          <p:nvPr/>
        </p:nvSpPr>
        <p:spPr bwMode="auto">
          <a:xfrm>
            <a:off x="0" y="189434"/>
            <a:ext cx="12195175" cy="707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2" rIns="91422" bIns="45712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ПРОФИЛЬНЫЕ ПРЕДПРОФЕССИОНАЛЬНЫЕ КЛАССЫ</a:t>
            </a:r>
          </a:p>
          <a:p>
            <a:pPr algn="ctr" eaLnBrk="1" hangingPunct="1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2025-2026 учебный год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191795"/>
              </p:ext>
            </p:extLst>
          </p:nvPr>
        </p:nvGraphicFramePr>
        <p:xfrm>
          <a:off x="126695" y="897305"/>
          <a:ext cx="11947556" cy="58088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7019"/>
                <a:gridCol w="1108068"/>
                <a:gridCol w="997534"/>
                <a:gridCol w="970301"/>
                <a:gridCol w="1152685"/>
                <a:gridCol w="1873113"/>
                <a:gridCol w="1224727"/>
                <a:gridCol w="1281463"/>
                <a:gridCol w="1882646"/>
              </a:tblGrid>
              <a:tr h="3976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МР/ГО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Инженерные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Медицин-</a:t>
                      </a:r>
                      <a:br>
                        <a:rPr lang="ru-RU" sz="14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ские</a:t>
                      </a:r>
                      <a:r>
                        <a:rPr lang="ru-RU" sz="14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Косми</a:t>
                      </a:r>
                      <a:r>
                        <a:rPr lang="ru-RU" sz="14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br>
                        <a:rPr lang="ru-RU" sz="14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ческие</a:t>
                      </a:r>
                      <a:r>
                        <a:rPr lang="ru-RU" sz="14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Педагоги-</a:t>
                      </a:r>
                      <a:r>
                        <a:rPr lang="ru-RU" sz="1400" b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ческие</a:t>
                      </a:r>
                      <a:r>
                        <a:rPr lang="ru-RU" sz="14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Аграрные (агротехнологические)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Предприни-мательские</a:t>
                      </a:r>
                      <a:r>
                        <a:rPr lang="ru-RU" sz="14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Кадетские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Информационно-технологические (</a:t>
                      </a:r>
                      <a:r>
                        <a:rPr lang="az-Latn-AZ" sz="14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IT) </a:t>
                      </a:r>
                      <a:endParaRPr lang="az-Latn-A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Абзелиловский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Альшеевский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Архангельский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Аскинский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Аургазинский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Баймакский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Бакалинский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Балтачевский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Белебеевский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Белокатайский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Белорецкий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Бижбулякский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Благовещенский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Буздякский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Бураевский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Бурзянский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Агидель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Кумертау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Межгорье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Нефтекамск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Октябрьский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Салават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Сибай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990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Уфа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9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655062"/>
              </p:ext>
            </p:extLst>
          </p:nvPr>
        </p:nvGraphicFramePr>
        <p:xfrm>
          <a:off x="120923" y="117426"/>
          <a:ext cx="11952395" cy="67506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7609"/>
                <a:gridCol w="1108517"/>
                <a:gridCol w="997938"/>
                <a:gridCol w="970694"/>
                <a:gridCol w="1153152"/>
                <a:gridCol w="1873871"/>
                <a:gridCol w="1225223"/>
                <a:gridCol w="1281982"/>
                <a:gridCol w="1883409"/>
              </a:tblGrid>
              <a:tr h="2715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МР/ГО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Инженерные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Медицин-</a:t>
                      </a:r>
                      <a:b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ские</a:t>
                      </a:r>
                      <a: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Косми</a:t>
                      </a:r>
                      <a: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b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ческие</a:t>
                      </a:r>
                      <a: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Педагоги-</a:t>
                      </a:r>
                      <a:r>
                        <a:rPr lang="ru-RU" sz="12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ческие</a:t>
                      </a:r>
                      <a: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Аграрные (агротехнологические)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Предприни-мательские</a:t>
                      </a:r>
                      <a: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Кадетские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Информационно-технологические (</a:t>
                      </a:r>
                      <a:r>
                        <a:rPr lang="az-Latn-A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IT) </a:t>
                      </a:r>
                      <a:endParaRPr lang="az-Latn-A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7" marR="6927" marT="6927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Гафурийский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Давлекановский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Дуванский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Дюртюлинский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Ермекеевский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Зианчуринский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Зилаирский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Иглинский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Илишевский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Ишимбайский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Калтасинский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Караидельский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Кармаскалинский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Кигинский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Краснокамский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Кугарчинский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Кушнаренковский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Куюргазинский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Мелеузовский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Мечетлинский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Мишкинский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Миякинский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Нуримановский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Салаватский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Стерлибашевский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Татышлинский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219444" rtl="0" eaLnBrk="1" fontAlgn="ctr" latinLnBrk="0" hangingPunct="1"/>
                      <a:r>
                        <a:rPr lang="ru-RU" sz="1100" b="1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Туймазинский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219444" rtl="0" eaLnBrk="1" fontAlgn="ctr" latinLnBrk="0" hangingPunct="1"/>
                      <a:r>
                        <a:rPr lang="ru-RU" sz="1100" b="1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Уфимский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219444" rtl="0" eaLnBrk="1" fontAlgn="ctr" latinLnBrk="0" hangingPunct="1"/>
                      <a:r>
                        <a:rPr lang="ru-RU" sz="1100" b="1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Учалинский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219444" rtl="0" eaLnBrk="1" fontAlgn="ctr" latinLnBrk="0" hangingPunct="1"/>
                      <a:r>
                        <a:rPr lang="ru-RU" sz="1100" b="1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Федоровский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219444" rtl="0" eaLnBrk="1" fontAlgn="ctr" latinLnBrk="0" hangingPunct="1"/>
                      <a:r>
                        <a:rPr lang="ru-RU" sz="1100" b="1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Хайбуллинский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219444" rtl="0" eaLnBrk="1" fontAlgn="ctr" latinLnBrk="0" hangingPunct="1"/>
                      <a:r>
                        <a:rPr lang="ru-RU" sz="1100" b="1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Чекмагушевский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219444" rtl="0" eaLnBrk="1" fontAlgn="ctr" latinLnBrk="0" hangingPunct="1"/>
                      <a:r>
                        <a:rPr lang="ru-RU" sz="1100" b="1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Чишминский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219444" rtl="0" eaLnBrk="1" fontAlgn="ctr" latinLnBrk="0" hangingPunct="1"/>
                      <a:r>
                        <a:rPr lang="ru-RU" sz="1100" b="1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Шаранский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219444" rtl="0" eaLnBrk="1" fontAlgn="ctr" latinLnBrk="0" hangingPunct="1"/>
                      <a:r>
                        <a:rPr lang="ru-RU" sz="1100" b="1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204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219444" rtl="0" eaLnBrk="1" fontAlgn="ctr" latinLnBrk="0" hangingPunct="1"/>
                      <a:r>
                        <a:rPr lang="ru-RU" sz="1100" b="1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6666">
                            <a:tint val="66000"/>
                            <a:satMod val="160000"/>
                          </a:srgbClr>
                        </a:gs>
                        <a:gs pos="50000">
                          <a:srgbClr val="006666">
                            <a:tint val="44500"/>
                            <a:satMod val="160000"/>
                          </a:srgbClr>
                        </a:gs>
                        <a:gs pos="100000">
                          <a:srgbClr val="006666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929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 Box 10"/>
          <p:cNvSpPr txBox="1">
            <a:spLocks noChangeArrowheads="1"/>
          </p:cNvSpPr>
          <p:nvPr/>
        </p:nvSpPr>
        <p:spPr bwMode="auto">
          <a:xfrm>
            <a:off x="0" y="189434"/>
            <a:ext cx="12195175" cy="707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2" rIns="91422" bIns="45712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ЕДИНАЯ МОДЕЛЬ ПРОФОРИЕНТАЦИИ</a:t>
            </a:r>
            <a:b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33291" y="1109263"/>
            <a:ext cx="87618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Методические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 по реализации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Единой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профессиональной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ориентации обучающихся 6 - 11 классов образовательных организаций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Федерации,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реализующих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программы основного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среднего общего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Всероссийского экспертного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по 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профориентации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№ 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 от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16.07.2025</a:t>
            </a:r>
            <a:b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(письмо Минпросвещения 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 от 14.08.2025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№ВЖ-1399/05 </a:t>
            </a:r>
            <a:b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"О направлении информации")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Модельный стандарт предпрофессиональных классов</a:t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</a:t>
            </a: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(письмо Минпросвещения Республики Башкортостан </a:t>
            </a:r>
            <a:b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от 09.04.2025  № 01.1.-05/395 "О направлении ")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85922" y="4463965"/>
            <a:ext cx="8456621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Исполнительный орган субъекта Российской Федерации, </a:t>
            </a:r>
            <a:r>
              <a:rPr lang="ru-RU" sz="1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осуществляющий </a:t>
            </a:r>
            <a:r>
              <a:rPr lang="ru-RU" sz="1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управление в сфере образования </a:t>
            </a:r>
            <a:r>
              <a:rPr lang="ru-RU" sz="1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рамках реализации ЕМП: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Утверждает перечень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организаций, реализующих ЕМП в новом учебном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указанием уровня), направляет соответствующий документ федеральному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оператору.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55" y="1341562"/>
            <a:ext cx="2755187" cy="388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7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550800"/>
            <a:ext cx="12182244" cy="4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48" tIns="34275" rIns="68548" bIns="34275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400" b="1" dirty="0">
                <a:solidFill>
                  <a:srgbClr val="88BC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120923" y="489600"/>
            <a:ext cx="5810018" cy="2616102"/>
            <a:chOff x="120923" y="489600"/>
            <a:chExt cx="5810018" cy="2616102"/>
          </a:xfrm>
        </p:grpSpPr>
        <p:sp>
          <p:nvSpPr>
            <p:cNvPr id="3" name="Пятиугольник 8"/>
            <p:cNvSpPr/>
            <p:nvPr/>
          </p:nvSpPr>
          <p:spPr>
            <a:xfrm flipH="1">
              <a:off x="1106966" y="1022437"/>
              <a:ext cx="4823975" cy="1476000"/>
            </a:xfrm>
            <a:prstGeom prst="rect">
              <a:avLst/>
            </a:prstGeom>
            <a:gradFill flip="none" rotWithShape="1">
              <a:gsLst>
                <a:gs pos="0">
                  <a:srgbClr val="2D66A5"/>
                </a:gs>
                <a:gs pos="100000">
                  <a:srgbClr val="1B3E5E">
                    <a:alpha val="0"/>
                  </a:srgbClr>
                </a:gs>
                <a:gs pos="70000">
                  <a:srgbClr val="26568A"/>
                </a:gs>
                <a:gs pos="100000">
                  <a:srgbClr val="1B3E5E">
                    <a:alpha val="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0923" y="489600"/>
              <a:ext cx="1211872" cy="261610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ru-RU" sz="16900" b="1" dirty="0">
                  <a:solidFill>
                    <a:srgbClr val="2D66A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273547" y="1216603"/>
            <a:ext cx="10296648" cy="115296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097" tIns="38097" rIns="38097" bIns="38097" numCol="1" spcCol="1270" anchor="ctr" anchorCtr="0">
            <a:no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Обеспечить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реализацию Единой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профессиональной ориентации обучающихся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- 11 классов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2025/2026 учебном году в соответствии с Методическими рекомендациями, утвержденными протоколом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Всероссийского экспертного совета по профориентации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 от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16.07.2025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09518" y="2041983"/>
            <a:ext cx="72126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Срок: 2025-2026 учебный год</a:t>
            </a:r>
            <a:br>
              <a:rPr lang="ru-RU" sz="16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Ответственные: руководители ОМС, руководители ОО</a:t>
            </a:r>
            <a:endParaRPr lang="ru-RU" sz="1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270173" y="2282634"/>
            <a:ext cx="10945216" cy="2616102"/>
            <a:chOff x="157760" y="2282634"/>
            <a:chExt cx="10945216" cy="2616102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157760" y="2282634"/>
              <a:ext cx="5688632" cy="2616102"/>
              <a:chOff x="120923" y="2476800"/>
              <a:chExt cx="5688632" cy="2616102"/>
            </a:xfrm>
          </p:grpSpPr>
          <p:sp>
            <p:nvSpPr>
              <p:cNvPr id="4" name="Пятиугольник 8"/>
              <p:cNvSpPr/>
              <p:nvPr/>
            </p:nvSpPr>
            <p:spPr>
              <a:xfrm flipH="1">
                <a:off x="985580" y="3069754"/>
                <a:ext cx="4823975" cy="1476000"/>
              </a:xfrm>
              <a:prstGeom prst="rect">
                <a:avLst/>
              </a:prstGeom>
              <a:gradFill flip="none" rotWithShape="1">
                <a:gsLst>
                  <a:gs pos="0">
                    <a:srgbClr val="2D66A5"/>
                  </a:gs>
                  <a:gs pos="100000">
                    <a:srgbClr val="1B3E5E">
                      <a:alpha val="0"/>
                    </a:srgbClr>
                  </a:gs>
                  <a:gs pos="70000">
                    <a:srgbClr val="26568A"/>
                  </a:gs>
                  <a:gs pos="100000">
                    <a:srgbClr val="1B3E5E">
                      <a:alpha val="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4" tIns="45717" rIns="91434" bIns="45717"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20923" y="2476800"/>
                <a:ext cx="1211872" cy="2616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ru-RU" sz="16900" b="1" dirty="0">
                    <a:solidFill>
                      <a:srgbClr val="2D66A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2</a:t>
                </a:r>
              </a:p>
            </p:txBody>
          </p:sp>
        </p:grpSp>
        <p:sp>
          <p:nvSpPr>
            <p:cNvPr id="8" name="Прямоугольник 7"/>
            <p:cNvSpPr/>
            <p:nvPr/>
          </p:nvSpPr>
          <p:spPr>
            <a:xfrm>
              <a:off x="1310384" y="3195251"/>
              <a:ext cx="9792592" cy="7908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097" tIns="38097" rIns="38097" bIns="38097" numCol="1" spcCol="1270" anchor="ctr" anchorCtr="0">
              <a:noAutofit/>
            </a:bodyPr>
            <a:lstStyle/>
            <a:p>
              <a:pPr defTabSz="444470"/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Обеспечить реализацию стандартов предпрофессиональных классов во всех школах Республики Башкортостан</a:t>
              </a: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608241" y="3613588"/>
              <a:ext cx="748883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sz="1600" b="1" dirty="0" smtClean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		          </a:t>
              </a:r>
              <a:r>
                <a:rPr lang="ru-RU" sz="16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Срок: 15 мая 2026 года, 	        промежуточный отчет 15 декабря 2025 </a:t>
              </a:r>
              <a:r>
                <a:rPr lang="ru-RU" sz="1600" b="1" dirty="0" smtClean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года.</a:t>
              </a:r>
            </a:p>
            <a:p>
              <a:pPr algn="r"/>
              <a:r>
                <a:rPr lang="ru-RU" sz="1600" b="1" dirty="0" smtClean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Ответственные</a:t>
              </a:r>
              <a:r>
                <a:rPr lang="ru-RU" sz="16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руководители ОМС, руководители </a:t>
              </a:r>
              <a:r>
                <a:rPr lang="ru-RU" sz="1600" b="1" dirty="0" smtClean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ОО</a:t>
              </a:r>
              <a:endParaRPr lang="ru-RU" sz="1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70172" y="4160743"/>
            <a:ext cx="11218843" cy="2616102"/>
            <a:chOff x="270172" y="4160743"/>
            <a:chExt cx="11218843" cy="2616102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270172" y="4160743"/>
              <a:ext cx="5688632" cy="2616102"/>
              <a:chOff x="120923" y="4365899"/>
              <a:chExt cx="5688632" cy="2616102"/>
            </a:xfrm>
          </p:grpSpPr>
          <p:sp>
            <p:nvSpPr>
              <p:cNvPr id="6" name="Пятиугольник 8"/>
              <p:cNvSpPr/>
              <p:nvPr/>
            </p:nvSpPr>
            <p:spPr>
              <a:xfrm flipH="1">
                <a:off x="985580" y="4978130"/>
                <a:ext cx="4823975" cy="1476000"/>
              </a:xfrm>
              <a:prstGeom prst="rect">
                <a:avLst/>
              </a:prstGeom>
              <a:gradFill flip="none" rotWithShape="1">
                <a:gsLst>
                  <a:gs pos="0">
                    <a:srgbClr val="2D66A5"/>
                  </a:gs>
                  <a:gs pos="100000">
                    <a:srgbClr val="1B3E5E">
                      <a:alpha val="0"/>
                    </a:srgbClr>
                  </a:gs>
                  <a:gs pos="70000">
                    <a:srgbClr val="26568A"/>
                  </a:gs>
                  <a:gs pos="100000">
                    <a:srgbClr val="1B3E5E">
                      <a:alpha val="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4" tIns="45717" rIns="91434" bIns="45717"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20923" y="4365899"/>
                <a:ext cx="1211872" cy="2616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ru-RU" sz="16900" b="1" dirty="0">
                    <a:solidFill>
                      <a:srgbClr val="2D66A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3</a:t>
                </a:r>
              </a:p>
            </p:txBody>
          </p:sp>
        </p:grpSp>
        <p:sp>
          <p:nvSpPr>
            <p:cNvPr id="9" name="Прямоугольник 8"/>
            <p:cNvSpPr/>
            <p:nvPr/>
          </p:nvSpPr>
          <p:spPr>
            <a:xfrm>
              <a:off x="1422796" y="4920081"/>
              <a:ext cx="9786690" cy="10974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097" tIns="38097" rIns="38097" bIns="38097" numCol="1" spcCol="1270" anchor="ctr" anchorCtr="0">
              <a:noAutofit/>
            </a:bodyPr>
            <a:lstStyle/>
            <a:p>
              <a:pPr defTabSz="444470"/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Обеспечить своевременность и достоверность сведений, представляемых региональному оператору (ГАУ ДПО ЦОПП), в рамках мониторинга готовности к реализации Единой модели профориентации в 2025/2026 учебном году  по ссылке: </a:t>
              </a:r>
              <a:r>
                <a:rPr lang="az-Latn-AZ" sz="1600" b="1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https://disk.yandex.ru/edit/d/AiItxsrhrigUs4_qfoFZZiPegnqahzm72s0qoIz-cKg6czFZdk1jVFFodw</a:t>
              </a: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 на адрес электронной почты: </a:t>
              </a:r>
              <a:r>
                <a:rPr lang="az-Latn-AZ" sz="1600" b="1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profmin02@mail.ru</a:t>
              </a:r>
              <a:r>
                <a:rPr lang="ru-RU" sz="1600" b="1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000183" y="5928134"/>
              <a:ext cx="748883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sz="1600" b="1" dirty="0" smtClean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		          </a:t>
              </a:r>
              <a:r>
                <a:rPr lang="ru-RU" sz="16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Срок: </a:t>
              </a:r>
              <a:r>
                <a:rPr lang="ru-RU" sz="1600" b="1" dirty="0" smtClean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 сентября 2025 года.</a:t>
              </a:r>
            </a:p>
            <a:p>
              <a:pPr algn="r"/>
              <a:r>
                <a:rPr lang="ru-RU" sz="1600" b="1" dirty="0" smtClean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Ответственные</a:t>
              </a:r>
              <a:r>
                <a:rPr lang="ru-RU" sz="16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руководители ОМС, руководители </a:t>
              </a:r>
              <a:r>
                <a:rPr lang="ru-RU" sz="1600" b="1" dirty="0" smtClean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ОО</a:t>
              </a:r>
              <a:endParaRPr lang="ru-RU" sz="1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373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B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lIns="121918" tIns="60959" rIns="121918" bIns="60959">
        <a:spAutoFit/>
      </a:bodyPr>
      <a:lstStyle>
        <a:defPPr algn="ctr" eaLnBrk="1" hangingPunct="1">
          <a:defRPr sz="2200" b="1" dirty="0">
            <a:solidFill>
              <a:prstClr val="white"/>
            </a:solidFill>
            <a:latin typeface="Arial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8283</TotalTime>
  <Words>565</Words>
  <Application>Microsoft Office PowerPoint</Application>
  <PresentationFormat>Произвольный</PresentationFormat>
  <Paragraphs>650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Arial Narrow</vt:lpstr>
      <vt:lpstr>Bookman Old Style</vt:lpstr>
      <vt:lpstr>Calibri</vt:lpstr>
      <vt:lpstr>Wingdings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Миникеева Жанна Вильевна</cp:lastModifiedBy>
  <cp:revision>463</cp:revision>
  <cp:lastPrinted>2025-08-27T03:55:26Z</cp:lastPrinted>
  <dcterms:created xsi:type="dcterms:W3CDTF">2022-08-02T07:11:12Z</dcterms:created>
  <dcterms:modified xsi:type="dcterms:W3CDTF">2025-09-10T05:01:31Z</dcterms:modified>
</cp:coreProperties>
</file>